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24"/>
  </p:notesMasterIdLst>
  <p:handoutMasterIdLst>
    <p:handoutMasterId r:id="rId25"/>
  </p:handoutMasterIdLst>
  <p:sldIdLst>
    <p:sldId id="257" r:id="rId3"/>
    <p:sldId id="259" r:id="rId4"/>
    <p:sldId id="262" r:id="rId5"/>
    <p:sldId id="258" r:id="rId6"/>
    <p:sldId id="266" r:id="rId7"/>
    <p:sldId id="270" r:id="rId8"/>
    <p:sldId id="267" r:id="rId9"/>
    <p:sldId id="269" r:id="rId10"/>
    <p:sldId id="271" r:id="rId11"/>
    <p:sldId id="273" r:id="rId12"/>
    <p:sldId id="281" r:id="rId13"/>
    <p:sldId id="274" r:id="rId14"/>
    <p:sldId id="275" r:id="rId15"/>
    <p:sldId id="276" r:id="rId16"/>
    <p:sldId id="278" r:id="rId17"/>
    <p:sldId id="279" r:id="rId18"/>
    <p:sldId id="280" r:id="rId19"/>
    <p:sldId id="265" r:id="rId20"/>
    <p:sldId id="260" r:id="rId21"/>
    <p:sldId id="264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10101"/>
    <a:srgbClr val="002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9" autoAdjust="0"/>
    <p:restoredTop sz="82942" autoAdjust="0"/>
  </p:normalViewPr>
  <p:slideViewPr>
    <p:cSldViewPr snapToGrid="0">
      <p:cViewPr>
        <p:scale>
          <a:sx n="66" d="100"/>
          <a:sy n="66" d="100"/>
        </p:scale>
        <p:origin x="290" y="232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4/8/2017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4/8/2017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RL and DL emerging once again with the recent success in AlphaGo</a:t>
            </a:r>
          </a:p>
          <a:p>
            <a:r>
              <a:rPr lang="tr-TR" dirty="0"/>
              <a:t>Today I will talk about some RL algorithms in game context</a:t>
            </a:r>
          </a:p>
          <a:p>
            <a:endParaRPr lang="tr-TR" dirty="0"/>
          </a:p>
          <a:p>
            <a:r>
              <a:rPr lang="tr-TR" dirty="0"/>
              <a:t>But just before that lets see why we should study RL in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0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1.0 : Hidden nodes: 40, 1-ply move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2.0 : 40 hn., 2-ply move selection (lookahead)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2.1 : 80 hidden nodes, 2-ply move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84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1.0 : Hidden nodes: 40, 1-ply move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2.0 : 40 hn., 2-ply move selection (lookahead)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2.1 : 80 hidden nodes, 2-ply move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9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Estimated equity is the NN output at the 1-ply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Rollout is actual outcome playing each position out 10,000 times to the end of game with different random dices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14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308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27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676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3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1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72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25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2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Sounds perfect up to now. But they also have some challenges.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How many of you ever wondered about how the AI of some game work in your childhood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Well from the study of RL+DL perspective, possible challenges can be listed 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/>
              <a:t>1-Create the game from scratch vs use existing tools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/>
              <a:t>2-What are the main elements of the game, we will actually take a close look at this in each articles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/>
              <a:t>3-How good our model 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/>
              <a:t>4-Exploitation vs exploration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r-TR" dirty="0"/>
              <a:t>5-DL POV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27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dirty="0"/>
              <a:t>To be 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35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07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60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19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4E708F12-96AD-4ED4-8132-A78F5E42C1F5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spac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92723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4/8/2017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8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Relationship Id="rId9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Ege Can Özer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Reinforcement Learning in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94" y="354249"/>
            <a:ext cx="11971506" cy="1066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E8A"/>
                </a:solidFill>
              </a:rPr>
              <a:t>High-level Reinforcement Learning in Strategy Games [AmS10]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5723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94" y="354249"/>
            <a:ext cx="11971506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E8A"/>
                </a:solidFill>
              </a:rPr>
              <a:t>Temporal Difference Learning and TD-Gammon [Tes95]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0056"/>
            <a:ext cx="9228992" cy="4325112"/>
          </a:xfrm>
        </p:spPr>
        <p:txBody>
          <a:bodyPr/>
          <a:lstStyle/>
          <a:p>
            <a:r>
              <a:rPr lang="tr-TR" dirty="0"/>
              <a:t>Introduce, goal of the system</a:t>
            </a:r>
          </a:p>
          <a:p>
            <a:r>
              <a:rPr lang="tr-TR" dirty="0"/>
              <a:t>Why important and unique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926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881" y="160073"/>
            <a:ext cx="2734276" cy="1950081"/>
          </a:xfrm>
          <a:prstGeom prst="rect">
            <a:avLst/>
          </a:prstGeom>
        </p:spPr>
      </p:pic>
      <p:pic>
        <p:nvPicPr>
          <p:cNvPr id="10" name="Picture 2" descr="http://researcher.watson.ibm.com/researcher/files/us-bbfinkel/tdl-fig2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6" t="-1" r="18726" b="30133"/>
          <a:stretch/>
        </p:blipFill>
        <p:spPr bwMode="auto">
          <a:xfrm>
            <a:off x="143991" y="157637"/>
            <a:ext cx="2759782" cy="195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52" y="1467801"/>
            <a:ext cx="3728265" cy="2609786"/>
          </a:xfrm>
          <a:prstGeom prst="rect">
            <a:avLst/>
          </a:prstGeom>
        </p:spPr>
      </p:pic>
      <p:sp>
        <p:nvSpPr>
          <p:cNvPr id="2" name="Arrow: Right 1"/>
          <p:cNvSpPr/>
          <p:nvPr/>
        </p:nvSpPr>
        <p:spPr>
          <a:xfrm>
            <a:off x="5313790" y="2585435"/>
            <a:ext cx="579367" cy="345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255594"/>
              </p:ext>
            </p:extLst>
          </p:nvPr>
        </p:nvGraphicFramePr>
        <p:xfrm>
          <a:off x="9954317" y="2398880"/>
          <a:ext cx="2104066" cy="747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2033">
                  <a:extLst>
                    <a:ext uri="{9D8B030D-6E8A-4147-A177-3AD203B41FA5}">
                      <a16:colId xmlns:a16="http://schemas.microsoft.com/office/drawing/2014/main" val="3436693038"/>
                    </a:ext>
                  </a:extLst>
                </a:gridCol>
                <a:gridCol w="1052033">
                  <a:extLst>
                    <a:ext uri="{9D8B030D-6E8A-4147-A177-3AD203B41FA5}">
                      <a16:colId xmlns:a16="http://schemas.microsoft.com/office/drawing/2014/main" val="3581558376"/>
                    </a:ext>
                  </a:extLst>
                </a:gridCol>
              </a:tblGrid>
              <a:tr h="373814">
                <a:tc>
                  <a:txBody>
                    <a:bodyPr/>
                    <a:lstStyle/>
                    <a:p>
                      <a:r>
                        <a:rPr lang="tr-TR" dirty="0"/>
                        <a:t>White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Normal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53896"/>
                  </a:ext>
                </a:extLst>
              </a:tr>
              <a:tr h="373814">
                <a:tc>
                  <a:txBody>
                    <a:bodyPr/>
                    <a:lstStyle/>
                    <a:p>
                      <a:r>
                        <a:rPr lang="tr-TR" dirty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Gammon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207265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91" y="2151955"/>
            <a:ext cx="4903550" cy="121201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3991" y="4130912"/>
            <a:ext cx="6767171" cy="259949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          </a:t>
            </a:r>
            <a:r>
              <a:rPr lang="en-US" dirty="0"/>
              <a:t> </a:t>
            </a:r>
            <a:r>
              <a:rPr lang="tr-TR" dirty="0"/>
              <a:t>    </a:t>
            </a:r>
            <a:r>
              <a:rPr lang="en-US" dirty="0"/>
              <a:t>algorithm is applied to change the network's weights.</a:t>
            </a:r>
            <a:r>
              <a:rPr lang="tr-TR" dirty="0"/>
              <a:t> </a:t>
            </a:r>
          </a:p>
          <a:p>
            <a:pPr lvl="1"/>
            <a:r>
              <a:rPr lang="tr-TR" dirty="0"/>
              <a:t>Backpropagation</a:t>
            </a:r>
          </a:p>
          <a:p>
            <a:r>
              <a:rPr lang="tr-TR" dirty="0"/>
              <a:t>Self-training scheme</a:t>
            </a:r>
          </a:p>
          <a:p>
            <a:pPr lvl="1"/>
            <a:r>
              <a:rPr lang="tr-TR" dirty="0"/>
              <a:t>Scores every possible legal moves</a:t>
            </a:r>
          </a:p>
          <a:p>
            <a:pPr lvl="1"/>
            <a:endParaRPr lang="tr-TR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1" y="4254306"/>
            <a:ext cx="965961" cy="3526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87609" y="1098469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40 hidden nodes</a:t>
            </a:r>
            <a:endParaRPr lang="en-US" dirty="0"/>
          </a:p>
        </p:txBody>
      </p:sp>
      <p:pic>
        <p:nvPicPr>
          <p:cNvPr id="1026" name="Picture 2" descr="http://researcher.watson.ibm.com/researcher/files/us-bbfinkel/tdl-eq1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527" y="4901277"/>
            <a:ext cx="3814498" cy="7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9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94" y="354249"/>
            <a:ext cx="11971506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E8A"/>
                </a:solidFill>
              </a:rPr>
              <a:t>Temporal Difference Learning and TD-Gammon [Tes95]</a:t>
            </a:r>
          </a:p>
        </p:txBody>
      </p:sp>
      <p:pic>
        <p:nvPicPr>
          <p:cNvPr id="5" name="Picture 12" descr="Table 1. Results of testing TD-Gammon&#10;in play against world-class human opponents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52"/>
          <a:stretch/>
        </p:blipFill>
        <p:spPr bwMode="auto">
          <a:xfrm>
            <a:off x="1939047" y="1931902"/>
            <a:ext cx="8284723" cy="36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3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94" y="354249"/>
            <a:ext cx="11971506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E8A"/>
                </a:solidFill>
              </a:rPr>
              <a:t>Temporal Difference Learning and TD-Gammon [Tes95]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1498956"/>
            <a:ext cx="5797435" cy="4022937"/>
            <a:chOff x="0" y="1688213"/>
            <a:chExt cx="5797435" cy="4022937"/>
          </a:xfrm>
        </p:grpSpPr>
        <p:pic>
          <p:nvPicPr>
            <p:cNvPr id="1028" name="Picture 4" descr="http://researcher.watson.ibm.com/researcher/files/us-bbfinkel/tdl-tab2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727706" y="4892000"/>
              <a:ext cx="4133850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0" y="1688213"/>
              <a:ext cx="5797435" cy="3101994"/>
              <a:chOff x="290106" y="1693424"/>
              <a:chExt cx="5797435" cy="3101994"/>
            </a:xfrm>
          </p:grpSpPr>
          <p:pic>
            <p:nvPicPr>
              <p:cNvPr id="1026" name="Picture 2" descr="http://researcher.watson.ibm.com/researcher/files/us-bbfinkel/tdl-fig2.gif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7518"/>
              <a:stretch/>
            </p:blipFill>
            <p:spPr bwMode="auto">
              <a:xfrm>
                <a:off x="290106" y="1693424"/>
                <a:ext cx="5797435" cy="2820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034321" y="4426086"/>
                <a:ext cx="2100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Wh</a:t>
                </a:r>
                <a:r>
                  <a:rPr lang="tr-TR" dirty="0"/>
                  <a:t>ite is to play 4 - 1</a:t>
                </a:r>
                <a:endParaRPr lang="en-US" dirty="0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6468996" y="1498870"/>
            <a:ext cx="6055981" cy="4023023"/>
            <a:chOff x="6576000" y="1498870"/>
            <a:chExt cx="6055981" cy="4023023"/>
          </a:xfrm>
        </p:grpSpPr>
        <p:pic>
          <p:nvPicPr>
            <p:cNvPr id="1030" name="Picture 6" descr="http://researcher.watson.ibm.com/researcher/files/us-bbfinkel/tdl-fig3.g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825"/>
            <a:stretch/>
          </p:blipFill>
          <p:spPr bwMode="auto">
            <a:xfrm>
              <a:off x="6576000" y="1498870"/>
              <a:ext cx="6055981" cy="2732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researcher.watson.ibm.com/researcher/files/us-bbfinkel/tdl-tab3.gif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5"/>
            <a:stretch/>
          </p:blipFill>
          <p:spPr bwMode="auto">
            <a:xfrm>
              <a:off x="7537065" y="4702657"/>
              <a:ext cx="4133850" cy="81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553574" y="4309288"/>
              <a:ext cx="2100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Wh</a:t>
              </a:r>
              <a:r>
                <a:rPr lang="tr-TR" dirty="0"/>
                <a:t>ite is to play 4 - 4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890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94" y="354249"/>
            <a:ext cx="11971506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E8A"/>
                </a:solidFill>
              </a:rPr>
              <a:t>Playing Atari with Reinforcement Learning [MKS13]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Picture 2" descr="https://rubenfiszel.github.io/posts/rl4j/conv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50"/>
          <a:stretch/>
        </p:blipFill>
        <p:spPr bwMode="auto">
          <a:xfrm>
            <a:off x="2215631" y="2174520"/>
            <a:ext cx="6318739" cy="377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68038"/>
          <a:stretch/>
        </p:blipFill>
        <p:spPr>
          <a:xfrm>
            <a:off x="7460639" y="704834"/>
            <a:ext cx="885920" cy="6305550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 flipH="1">
            <a:off x="1627788" y="1373904"/>
            <a:ext cx="736483" cy="307555"/>
          </a:xfrm>
          <a:prstGeom prst="rightArrow">
            <a:avLst/>
          </a:prstGeom>
          <a:solidFill>
            <a:srgbClr val="B1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04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278" r="20826" b="262"/>
          <a:stretch/>
        </p:blipFill>
        <p:spPr>
          <a:xfrm>
            <a:off x="0" y="1638993"/>
            <a:ext cx="5240215" cy="3294940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</p:cNvCxnSpPr>
          <p:nvPr/>
        </p:nvCxnSpPr>
        <p:spPr>
          <a:xfrm>
            <a:off x="5258891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7829807" y="1178079"/>
            <a:ext cx="2203520" cy="1289328"/>
            <a:chOff x="7842944" y="1354720"/>
            <a:chExt cx="1758348" cy="984443"/>
          </a:xfrm>
        </p:grpSpPr>
        <p:grpSp>
          <p:nvGrpSpPr>
            <p:cNvPr id="13" name="Group 12"/>
            <p:cNvGrpSpPr/>
            <p:nvPr/>
          </p:nvGrpSpPr>
          <p:grpSpPr>
            <a:xfrm>
              <a:off x="7842944" y="1724053"/>
              <a:ext cx="1623917" cy="615110"/>
              <a:chOff x="7449539" y="1915439"/>
              <a:chExt cx="1623917" cy="61511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7449539" y="1915440"/>
                <a:ext cx="811959" cy="615109"/>
                <a:chOff x="6046042" y="1638993"/>
                <a:chExt cx="1020728" cy="978196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6046042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301224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6556406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6811588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8261497" y="1915439"/>
                <a:ext cx="811959" cy="615109"/>
                <a:chOff x="6046042" y="1638993"/>
                <a:chExt cx="1020728" cy="978196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6046042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301224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6556406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811588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7950647" y="1354720"/>
              <a:ext cx="165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Replay memory</a:t>
              </a:r>
              <a:endParaRPr lang="en-US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36" y="2873747"/>
            <a:ext cx="2709366" cy="1896556"/>
          </a:xfrm>
          <a:prstGeom prst="rect">
            <a:avLst/>
          </a:prstGeom>
        </p:spPr>
      </p:pic>
      <p:sp>
        <p:nvSpPr>
          <p:cNvPr id="28" name="Arrow: Right 27"/>
          <p:cNvSpPr/>
          <p:nvPr/>
        </p:nvSpPr>
        <p:spPr>
          <a:xfrm flipH="1">
            <a:off x="5257482" y="1932914"/>
            <a:ext cx="736483" cy="307555"/>
          </a:xfrm>
          <a:prstGeom prst="rightArrow">
            <a:avLst/>
          </a:prstGeom>
          <a:solidFill>
            <a:srgbClr val="B1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Arrow: Right 30"/>
          <p:cNvSpPr/>
          <p:nvPr/>
        </p:nvSpPr>
        <p:spPr>
          <a:xfrm flipH="1">
            <a:off x="5251407" y="2384777"/>
            <a:ext cx="736483" cy="307555"/>
          </a:xfrm>
          <a:prstGeom prst="rightArrow">
            <a:avLst/>
          </a:prstGeom>
          <a:solidFill>
            <a:srgbClr val="B1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81834" y="2016128"/>
            <a:ext cx="1526291" cy="737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Game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119243" y="1971645"/>
            <a:ext cx="1530556" cy="8262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Preprocessor</a:t>
            </a:r>
            <a:endParaRPr lang="en-US" dirty="0"/>
          </a:p>
        </p:txBody>
      </p:sp>
      <p:cxnSp>
        <p:nvCxnSpPr>
          <p:cNvPr id="33" name="Straight Arrow Connector 32"/>
          <p:cNvCxnSpPr>
            <a:cxnSpLocks/>
            <a:endCxn id="30" idx="1"/>
          </p:cNvCxnSpPr>
          <p:nvPr/>
        </p:nvCxnSpPr>
        <p:spPr>
          <a:xfrm>
            <a:off x="8629327" y="2384777"/>
            <a:ext cx="148991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58106" y="1962218"/>
            <a:ext cx="141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Game screen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5992521" y="650852"/>
            <a:ext cx="3915363" cy="3195263"/>
            <a:chOff x="5925571" y="1561672"/>
            <a:chExt cx="3915363" cy="319526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7"/>
            <a:srcRect r="68038"/>
            <a:stretch/>
          </p:blipFill>
          <p:spPr>
            <a:xfrm>
              <a:off x="9392400" y="1561672"/>
              <a:ext cx="448534" cy="3168000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5925571" y="1561672"/>
              <a:ext cx="2974416" cy="31952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Deep Q Network</a:t>
              </a:r>
            </a:p>
            <a:p>
              <a:pPr algn="ctr"/>
              <a:r>
                <a:rPr lang="tr-TR" dirty="0"/>
                <a:t>For playing</a:t>
              </a:r>
              <a:endParaRPr lang="en-US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8899987" y="4590535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8899987" y="4434017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8888098" y="3610232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8899986" y="3744098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8899986" y="3890319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8899986" y="4085967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8899987" y="4250725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916461" y="3383700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8916461" y="3227182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8928348" y="2360149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8916460" y="2537263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8916460" y="2683484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8916460" y="2879132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8916461" y="3043890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8909475" y="1709359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8909475" y="1867938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8916458" y="2039896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8916459" y="2172737"/>
              <a:ext cx="4924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Connector: Elbow 67"/>
          <p:cNvCxnSpPr>
            <a:cxnSpLocks/>
            <a:endCxn id="36" idx="0"/>
          </p:cNvCxnSpPr>
          <p:nvPr/>
        </p:nvCxnSpPr>
        <p:spPr>
          <a:xfrm rot="5400000">
            <a:off x="7426146" y="-416658"/>
            <a:ext cx="1121094" cy="1013927"/>
          </a:xfrm>
          <a:prstGeom prst="bentConnector3">
            <a:avLst>
              <a:gd name="adj1" fmla="val 6986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69" y="2311924"/>
            <a:ext cx="299498" cy="1206833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8847333" y="3929668"/>
            <a:ext cx="3266672" cy="1203997"/>
            <a:chOff x="7753020" y="4282403"/>
            <a:chExt cx="3290118" cy="1602582"/>
          </a:xfrm>
        </p:grpSpPr>
        <p:sp>
          <p:nvSpPr>
            <p:cNvPr id="110" name="Rectangle 109"/>
            <p:cNvSpPr/>
            <p:nvPr/>
          </p:nvSpPr>
          <p:spPr>
            <a:xfrm>
              <a:off x="7753020" y="4282403"/>
              <a:ext cx="3290118" cy="16025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912319" y="4801206"/>
              <a:ext cx="1698160" cy="9431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Action with highest Q-value</a:t>
              </a:r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864861" y="4822200"/>
              <a:ext cx="1037295" cy="92210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Random action</a:t>
              </a:r>
              <a:endParaRPr lang="en-US" dirty="0"/>
            </a:p>
          </p:txBody>
        </p:sp>
        <p:pic>
          <p:nvPicPr>
            <p:cNvPr id="115" name="Picture 11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2319" y="4405060"/>
              <a:ext cx="2683428" cy="227048"/>
            </a:xfrm>
            <a:prstGeom prst="rect">
              <a:avLst/>
            </a:prstGeom>
          </p:spPr>
        </p:pic>
      </p:grpSp>
      <p:cxnSp>
        <p:nvCxnSpPr>
          <p:cNvPr id="124" name="Connector: Elbow 123"/>
          <p:cNvCxnSpPr>
            <a:cxnSpLocks/>
            <a:stCxn id="38" idx="3"/>
          </p:cNvCxnSpPr>
          <p:nvPr/>
        </p:nvCxnSpPr>
        <p:spPr>
          <a:xfrm>
            <a:off x="9907884" y="2234852"/>
            <a:ext cx="896339" cy="1676150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9919773" y="183703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Pick an action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6924526" y="-52431"/>
            <a:ext cx="144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preprocessed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8157326" y="6430161"/>
            <a:ext cx="1526291" cy="737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Game</a:t>
            </a:r>
            <a:endParaRPr lang="en-US" dirty="0"/>
          </a:p>
        </p:txBody>
      </p:sp>
      <p:cxnSp>
        <p:nvCxnSpPr>
          <p:cNvPr id="1027" name="Connector: Elbow 1026"/>
          <p:cNvCxnSpPr>
            <a:stCxn id="110" idx="2"/>
            <a:endCxn id="132" idx="0"/>
          </p:cNvCxnSpPr>
          <p:nvPr/>
        </p:nvCxnSpPr>
        <p:spPr>
          <a:xfrm rot="5400000">
            <a:off x="9052323" y="5001815"/>
            <a:ext cx="1296496" cy="156019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289117" y="538986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Action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128842" y="391776"/>
            <a:ext cx="1526291" cy="737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Game</a:t>
            </a:r>
            <a:endParaRPr lang="en-US" dirty="0"/>
          </a:p>
        </p:txBody>
      </p:sp>
      <p:sp>
        <p:nvSpPr>
          <p:cNvPr id="137" name="Arrow: Right 136"/>
          <p:cNvSpPr/>
          <p:nvPr/>
        </p:nvSpPr>
        <p:spPr>
          <a:xfrm flipH="1">
            <a:off x="5250093" y="3407179"/>
            <a:ext cx="736483" cy="307555"/>
          </a:xfrm>
          <a:prstGeom prst="rightArrow">
            <a:avLst/>
          </a:prstGeom>
          <a:solidFill>
            <a:srgbClr val="B1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38" name="Rectangle 1037"/>
          <p:cNvSpPr/>
          <p:nvPr/>
        </p:nvSpPr>
        <p:spPr>
          <a:xfrm>
            <a:off x="6213399" y="2704888"/>
            <a:ext cx="5641854" cy="1126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/>
          <p:cNvSpPr/>
          <p:nvPr/>
        </p:nvSpPr>
        <p:spPr>
          <a:xfrm>
            <a:off x="6370606" y="3164693"/>
            <a:ext cx="1042764" cy="617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Initial State</a:t>
            </a:r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7516623" y="3166460"/>
            <a:ext cx="1042764" cy="617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Action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8692211" y="3107351"/>
            <a:ext cx="1374135" cy="696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Consequent reward</a:t>
            </a:r>
            <a:endParaRPr lang="en-US" dirty="0"/>
          </a:p>
        </p:txBody>
      </p:sp>
      <p:sp>
        <p:nvSpPr>
          <p:cNvPr id="153" name="Rectangle 152"/>
          <p:cNvSpPr/>
          <p:nvPr/>
        </p:nvSpPr>
        <p:spPr>
          <a:xfrm>
            <a:off x="10254976" y="3099415"/>
            <a:ext cx="1374135" cy="696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Consequent state</a:t>
            </a:r>
            <a:endParaRPr lang="en-US" dirty="0"/>
          </a:p>
        </p:txBody>
      </p:sp>
      <p:sp>
        <p:nvSpPr>
          <p:cNvPr id="1044" name="TextBox 1043"/>
          <p:cNvSpPr txBox="1"/>
          <p:nvPr/>
        </p:nvSpPr>
        <p:spPr>
          <a:xfrm>
            <a:off x="7807636" y="467891"/>
            <a:ext cx="193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action = move_left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8777357" y="971161"/>
            <a:ext cx="141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Current state</a:t>
            </a:r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10414036" y="1733292"/>
            <a:ext cx="1430504" cy="445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Preprocessor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6243272" y="2734581"/>
            <a:ext cx="165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Replay memory</a:t>
            </a:r>
            <a:endParaRPr lang="en-US" dirty="0"/>
          </a:p>
        </p:txBody>
      </p:sp>
      <p:sp>
        <p:nvSpPr>
          <p:cNvPr id="163" name="Rectangle 162"/>
          <p:cNvSpPr/>
          <p:nvPr/>
        </p:nvSpPr>
        <p:spPr>
          <a:xfrm>
            <a:off x="8722554" y="1884406"/>
            <a:ext cx="1449813" cy="5895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Compute Reward</a:t>
            </a:r>
            <a:endParaRPr lang="en-US" dirty="0"/>
          </a:p>
        </p:txBody>
      </p:sp>
      <p:cxnSp>
        <p:nvCxnSpPr>
          <p:cNvPr id="1046" name="Connector: Elbow 1045"/>
          <p:cNvCxnSpPr>
            <a:cxnSpLocks/>
            <a:stCxn id="136" idx="3"/>
          </p:cNvCxnSpPr>
          <p:nvPr/>
        </p:nvCxnSpPr>
        <p:spPr>
          <a:xfrm>
            <a:off x="7655133" y="760426"/>
            <a:ext cx="357635" cy="237318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nector: Elbow 1049"/>
          <p:cNvCxnSpPr>
            <a:cxnSpLocks/>
            <a:endCxn id="163" idx="0"/>
          </p:cNvCxnSpPr>
          <p:nvPr/>
        </p:nvCxnSpPr>
        <p:spPr>
          <a:xfrm>
            <a:off x="8022413" y="1261917"/>
            <a:ext cx="1425048" cy="6224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Connector: Elbow 1051"/>
          <p:cNvCxnSpPr>
            <a:cxnSpLocks/>
            <a:endCxn id="161" idx="0"/>
          </p:cNvCxnSpPr>
          <p:nvPr/>
        </p:nvCxnSpPr>
        <p:spPr>
          <a:xfrm>
            <a:off x="7629900" y="508038"/>
            <a:ext cx="3499388" cy="12252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7237685" y="4172933"/>
            <a:ext cx="83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Add to</a:t>
            </a:r>
            <a:endParaRPr lang="en-US" dirty="0"/>
          </a:p>
        </p:txBody>
      </p:sp>
      <p:cxnSp>
        <p:nvCxnSpPr>
          <p:cNvPr id="1063" name="Straight Arrow Connector 1062"/>
          <p:cNvCxnSpPr>
            <a:cxnSpLocks/>
          </p:cNvCxnSpPr>
          <p:nvPr/>
        </p:nvCxnSpPr>
        <p:spPr>
          <a:xfrm>
            <a:off x="10818247" y="2179161"/>
            <a:ext cx="0" cy="800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/>
          <p:cNvCxnSpPr>
            <a:cxnSpLocks/>
          </p:cNvCxnSpPr>
          <p:nvPr/>
        </p:nvCxnSpPr>
        <p:spPr>
          <a:xfrm>
            <a:off x="9333907" y="2494040"/>
            <a:ext cx="8442" cy="6011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8556204" y="4166424"/>
            <a:ext cx="2035054" cy="1150308"/>
            <a:chOff x="7842944" y="1724053"/>
            <a:chExt cx="1623917" cy="878297"/>
          </a:xfrm>
        </p:grpSpPr>
        <p:grpSp>
          <p:nvGrpSpPr>
            <p:cNvPr id="190" name="Group 189"/>
            <p:cNvGrpSpPr/>
            <p:nvPr/>
          </p:nvGrpSpPr>
          <p:grpSpPr>
            <a:xfrm>
              <a:off x="7842944" y="1724053"/>
              <a:ext cx="1623917" cy="615110"/>
              <a:chOff x="7449539" y="1915439"/>
              <a:chExt cx="1623917" cy="61511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7449539" y="1915440"/>
                <a:ext cx="811959" cy="615109"/>
                <a:chOff x="6046042" y="1638993"/>
                <a:chExt cx="1020728" cy="978196"/>
              </a:xfrm>
            </p:grpSpPr>
            <p:sp>
              <p:nvSpPr>
                <p:cNvPr id="198" name="Rectangle 197"/>
                <p:cNvSpPr/>
                <p:nvPr/>
              </p:nvSpPr>
              <p:spPr>
                <a:xfrm>
                  <a:off x="6046042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6301224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6556406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6811588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" name="Group 192"/>
              <p:cNvGrpSpPr/>
              <p:nvPr/>
            </p:nvGrpSpPr>
            <p:grpSpPr>
              <a:xfrm>
                <a:off x="8261497" y="1915439"/>
                <a:ext cx="811959" cy="615109"/>
                <a:chOff x="6046042" y="1638993"/>
                <a:chExt cx="1020728" cy="978196"/>
              </a:xfrm>
            </p:grpSpPr>
            <p:sp>
              <p:nvSpPr>
                <p:cNvPr id="194" name="Rectangle 193"/>
                <p:cNvSpPr/>
                <p:nvPr/>
              </p:nvSpPr>
              <p:spPr>
                <a:xfrm>
                  <a:off x="6046042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6301224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6556406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6811588" y="1638993"/>
                  <a:ext cx="255182" cy="97819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91" name="TextBox 190"/>
            <p:cNvSpPr txBox="1"/>
            <p:nvPr/>
          </p:nvSpPr>
          <p:spPr>
            <a:xfrm>
              <a:off x="7990498" y="2320353"/>
              <a:ext cx="1439047" cy="281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/>
                <a:t>Replay memories</a:t>
              </a:r>
              <a:endParaRPr lang="en-US" dirty="0"/>
            </a:p>
          </p:txBody>
        </p:sp>
      </p:grpSp>
      <p:sp>
        <p:nvSpPr>
          <p:cNvPr id="1069" name="Arrow: Bent-Up 1068"/>
          <p:cNvSpPr/>
          <p:nvPr/>
        </p:nvSpPr>
        <p:spPr>
          <a:xfrm rot="5400000">
            <a:off x="7283789" y="3621754"/>
            <a:ext cx="895341" cy="1629689"/>
          </a:xfrm>
          <a:prstGeom prst="bentUpArrow">
            <a:avLst>
              <a:gd name="adj1" fmla="val 25603"/>
              <a:gd name="adj2" fmla="val 25000"/>
              <a:gd name="adj3" fmla="val 417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9989203" y="162150"/>
            <a:ext cx="1939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Game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6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1" grpId="0" animBg="1"/>
      <p:bldP spid="31" grpId="1" animBg="1"/>
      <p:bldP spid="29" grpId="0" animBg="1"/>
      <p:bldP spid="29" grpId="1" animBg="1"/>
      <p:bldP spid="30" grpId="0" animBg="1"/>
      <p:bldP spid="30" grpId="1" animBg="1"/>
      <p:bldP spid="35" grpId="0"/>
      <p:bldP spid="35" grpId="1"/>
      <p:bldP spid="125" grpId="0"/>
      <p:bldP spid="125" grpId="1"/>
      <p:bldP spid="128" grpId="0"/>
      <p:bldP spid="128" grpId="1"/>
      <p:bldP spid="132" grpId="0" animBg="1"/>
      <p:bldP spid="132" grpId="1" animBg="1"/>
      <p:bldP spid="135" grpId="0"/>
      <p:bldP spid="135" grpId="1"/>
      <p:bldP spid="136" grpId="0" animBg="1"/>
      <p:bldP spid="137" grpId="0" animBg="1"/>
      <p:bldP spid="1038" grpId="0" animBg="1"/>
      <p:bldP spid="1039" grpId="0" animBg="1"/>
      <p:bldP spid="149" grpId="0" animBg="1"/>
      <p:bldP spid="150" grpId="0" animBg="1"/>
      <p:bldP spid="153" grpId="0" animBg="1"/>
      <p:bldP spid="1044" grpId="0"/>
      <p:bldP spid="160" grpId="0"/>
      <p:bldP spid="161" grpId="0" animBg="1"/>
      <p:bldP spid="162" grpId="0"/>
      <p:bldP spid="163" grpId="0" animBg="1"/>
      <p:bldP spid="177" grpId="0"/>
      <p:bldP spid="1069" grpId="0" animBg="1"/>
      <p:bldP spid="2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94" y="354249"/>
            <a:ext cx="11971506" cy="10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E8A"/>
                </a:solidFill>
              </a:rPr>
              <a:t>Playing Atari with Reinforcement Learning [MKS13]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75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"/>
            <a:ext cx="10972800" cy="1066800"/>
          </a:xfrm>
        </p:spPr>
        <p:txBody>
          <a:bodyPr/>
          <a:lstStyle/>
          <a:p>
            <a:r>
              <a:rPr lang="tr-TR" dirty="0">
                <a:solidFill>
                  <a:srgbClr val="002E8A"/>
                </a:solidFill>
              </a:rPr>
              <a:t>Some problems</a:t>
            </a:r>
            <a:endParaRPr lang="en-US" dirty="0">
              <a:solidFill>
                <a:srgbClr val="002E8A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Context specific outcomes</a:t>
            </a:r>
          </a:p>
        </p:txBody>
      </p:sp>
    </p:spTree>
    <p:extLst>
      <p:ext uri="{BB962C8B-B14F-4D97-AF65-F5344CB8AC3E}">
        <p14:creationId xmlns:p14="http://schemas.microsoft.com/office/powerpoint/2010/main" val="269089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"/>
            <a:ext cx="10972800" cy="1066800"/>
          </a:xfrm>
        </p:spPr>
        <p:txBody>
          <a:bodyPr/>
          <a:lstStyle/>
          <a:p>
            <a:r>
              <a:rPr lang="tr-TR" dirty="0">
                <a:solidFill>
                  <a:srgbClr val="002E8A"/>
                </a:solidFill>
              </a:rPr>
              <a:t>Conclusion - What to expect next?</a:t>
            </a:r>
            <a:endParaRPr lang="en-US" dirty="0">
              <a:solidFill>
                <a:srgbClr val="002E8A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609600" y="1597671"/>
            <a:ext cx="10972800" cy="4325112"/>
          </a:xfrm>
        </p:spPr>
        <p:txBody>
          <a:bodyPr/>
          <a:lstStyle/>
          <a:p>
            <a:r>
              <a:rPr lang="tr-TR" dirty="0"/>
              <a:t>Summary</a:t>
            </a:r>
          </a:p>
          <a:p>
            <a:r>
              <a:rPr lang="tr-TR" dirty="0"/>
              <a:t>Sandbox learning</a:t>
            </a:r>
          </a:p>
          <a:p>
            <a:r>
              <a:rPr lang="tr-TR" dirty="0"/>
              <a:t>Unsupervised learning and reinforcement learning</a:t>
            </a:r>
          </a:p>
          <a:p>
            <a:r>
              <a:rPr lang="tr-TR" dirty="0"/>
              <a:t>Faster, stronger, less HW requirements</a:t>
            </a:r>
          </a:p>
        </p:txBody>
      </p:sp>
    </p:spTree>
    <p:extLst>
      <p:ext uri="{BB962C8B-B14F-4D97-AF65-F5344CB8AC3E}">
        <p14:creationId xmlns:p14="http://schemas.microsoft.com/office/powerpoint/2010/main" val="65637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0056"/>
            <a:ext cx="9228992" cy="4325112"/>
          </a:xfrm>
        </p:spPr>
        <p:txBody>
          <a:bodyPr/>
          <a:lstStyle/>
          <a:p>
            <a:r>
              <a:rPr lang="tr-TR" dirty="0"/>
              <a:t>Easy, controlled environment</a:t>
            </a:r>
          </a:p>
          <a:p>
            <a:r>
              <a:rPr lang="tr-TR" dirty="0"/>
              <a:t>Clear-cut rules</a:t>
            </a:r>
          </a:p>
          <a:p>
            <a:r>
              <a:rPr lang="tr-TR" dirty="0"/>
              <a:t>Concrete evaluation measurements</a:t>
            </a:r>
          </a:p>
          <a:p>
            <a:r>
              <a:rPr lang="tr-TR" dirty="0"/>
              <a:t>Easy to realize</a:t>
            </a:r>
          </a:p>
          <a:p>
            <a:r>
              <a:rPr lang="tr-TR" dirty="0"/>
              <a:t>Provides a common tool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"/>
            <a:ext cx="10972800" cy="1066800"/>
          </a:xfrm>
        </p:spPr>
        <p:txBody>
          <a:bodyPr/>
          <a:lstStyle/>
          <a:p>
            <a:r>
              <a:rPr lang="tr-TR" dirty="0">
                <a:solidFill>
                  <a:srgbClr val="002E8A"/>
                </a:solidFill>
              </a:rPr>
              <a:t>Motivation</a:t>
            </a:r>
            <a:endParaRPr lang="en-US" dirty="0">
              <a:solidFill>
                <a:srgbClr val="002E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6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74829" y="1497625"/>
            <a:ext cx="4182209" cy="1066800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rgbClr val="002E8A"/>
                </a:solidFill>
              </a:rPr>
              <a:t>Thank you for listening!</a:t>
            </a:r>
            <a:endParaRPr lang="en-US" sz="3200" dirty="0">
              <a:solidFill>
                <a:srgbClr val="002E8A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30969" y="2713891"/>
            <a:ext cx="2529255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solidFill>
                  <a:schemeClr val="tx1"/>
                </a:solidFill>
              </a:rPr>
              <a:t>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04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61" y="1216769"/>
            <a:ext cx="11532141" cy="4853467"/>
          </a:xfrm>
        </p:spPr>
        <p:txBody>
          <a:bodyPr>
            <a:normAutofit fontScale="77500" lnSpcReduction="20000"/>
          </a:bodyPr>
          <a:lstStyle/>
          <a:p>
            <a:pPr marL="109728" indent="0" algn="just">
              <a:buNone/>
            </a:pPr>
            <a:endParaRPr lang="tr-TR" dirty="0"/>
          </a:p>
          <a:p>
            <a:pPr marL="109728" indent="0" algn="just">
              <a:buNone/>
            </a:pPr>
            <a:endParaRPr lang="tr-TR" dirty="0"/>
          </a:p>
          <a:p>
            <a:pPr marL="109728" indent="0" algn="just">
              <a:buNone/>
            </a:pPr>
            <a:r>
              <a:rPr lang="tr-TR" dirty="0"/>
              <a:t>[</a:t>
            </a:r>
            <a:r>
              <a:rPr lang="en-US" dirty="0"/>
              <a:t>AmS10</a:t>
            </a:r>
            <a:r>
              <a:rPr lang="tr-TR" dirty="0"/>
              <a:t>]	</a:t>
            </a:r>
            <a:r>
              <a:rPr lang="en-US" dirty="0"/>
              <a:t>Amato, C. and Shani, G., High-level reinforcement learning in strategy</a:t>
            </a:r>
            <a:r>
              <a:rPr lang="tr-TR" dirty="0"/>
              <a:t> </a:t>
            </a:r>
            <a:r>
              <a:rPr lang="en-US" dirty="0"/>
              <a:t>games. </a:t>
            </a:r>
            <a:r>
              <a:rPr lang="tr-TR" dirty="0"/>
              <a:t>			</a:t>
            </a:r>
            <a:r>
              <a:rPr lang="en-US" dirty="0"/>
              <a:t>Proceedings of the 9th International Conference on Autonomous Agents and </a:t>
            </a:r>
            <a:r>
              <a:rPr lang="tr-TR" dirty="0"/>
              <a:t>			</a:t>
            </a:r>
            <a:r>
              <a:rPr lang="en-US" dirty="0"/>
              <a:t>Multiagent Systems: volume 1-Volume 1. International</a:t>
            </a:r>
            <a:r>
              <a:rPr lang="tr-TR" dirty="0"/>
              <a:t> </a:t>
            </a:r>
            <a:r>
              <a:rPr lang="en-US" dirty="0"/>
              <a:t>Foundation for Autonomous </a:t>
            </a:r>
            <a:r>
              <a:rPr lang="tr-TR" dirty="0"/>
              <a:t>		</a:t>
            </a:r>
            <a:r>
              <a:rPr lang="en-US" dirty="0"/>
              <a:t>Agents and Multiagent Systems,</a:t>
            </a:r>
            <a:r>
              <a:rPr lang="tr-TR" dirty="0"/>
              <a:t> </a:t>
            </a:r>
            <a:r>
              <a:rPr lang="en-US" dirty="0"/>
              <a:t>2010, pages 75</a:t>
            </a:r>
            <a:r>
              <a:rPr lang="tr-TR" dirty="0"/>
              <a:t>-</a:t>
            </a:r>
            <a:r>
              <a:rPr lang="en-US" dirty="0"/>
              <a:t>82.</a:t>
            </a:r>
            <a:endParaRPr lang="tr-TR" dirty="0"/>
          </a:p>
          <a:p>
            <a:pPr marL="109728" indent="0" algn="just">
              <a:buNone/>
            </a:pPr>
            <a:endParaRPr lang="tr-TR" dirty="0"/>
          </a:p>
          <a:p>
            <a:pPr marL="109728" indent="0" algn="just">
              <a:buNone/>
            </a:pPr>
            <a:r>
              <a:rPr lang="tr-TR" dirty="0"/>
              <a:t>[</a:t>
            </a:r>
            <a:r>
              <a:rPr lang="en-US" dirty="0"/>
              <a:t>LYY12</a:t>
            </a:r>
            <a:r>
              <a:rPr lang="tr-TR" dirty="0"/>
              <a:t>] 	</a:t>
            </a:r>
            <a:r>
              <a:rPr lang="en-US" dirty="0"/>
              <a:t>Liao, Y., Yi, K. and Yang, Z., Cs229 </a:t>
            </a:r>
            <a:r>
              <a:rPr lang="en-US" dirty="0" err="1"/>
              <a:t>nal</a:t>
            </a:r>
            <a:r>
              <a:rPr lang="en-US" dirty="0"/>
              <a:t> report reinforcement learning</a:t>
            </a:r>
            <a:r>
              <a:rPr lang="tr-TR" dirty="0"/>
              <a:t> </a:t>
            </a:r>
            <a:r>
              <a:rPr lang="en-US" dirty="0"/>
              <a:t>to play </a:t>
            </a:r>
            <a:r>
              <a:rPr lang="en-US" dirty="0" err="1"/>
              <a:t>mario</a:t>
            </a:r>
            <a:r>
              <a:rPr lang="en-US" dirty="0"/>
              <a:t>. </a:t>
            </a:r>
            <a:r>
              <a:rPr lang="tr-TR" dirty="0"/>
              <a:t>		</a:t>
            </a:r>
            <a:r>
              <a:rPr lang="en-US" dirty="0"/>
              <a:t>Technical Report, Technical report, Stanford University,</a:t>
            </a:r>
            <a:r>
              <a:rPr lang="tr-TR" dirty="0"/>
              <a:t> </a:t>
            </a:r>
            <a:r>
              <a:rPr lang="en-US" dirty="0"/>
              <a:t>2012.</a:t>
            </a:r>
            <a:endParaRPr lang="tr-TR" dirty="0"/>
          </a:p>
          <a:p>
            <a:pPr marL="109728" indent="0" algn="just">
              <a:buNone/>
            </a:pPr>
            <a:endParaRPr lang="tr-TR" dirty="0"/>
          </a:p>
          <a:p>
            <a:pPr marL="109728" indent="0" algn="just">
              <a:buNone/>
            </a:pPr>
            <a:r>
              <a:rPr lang="tr-TR" dirty="0"/>
              <a:t>[</a:t>
            </a:r>
            <a:r>
              <a:rPr lang="en-US" dirty="0"/>
              <a:t>Tes95</a:t>
            </a:r>
            <a:r>
              <a:rPr lang="tr-TR" dirty="0"/>
              <a:t>]</a:t>
            </a:r>
            <a:r>
              <a:rPr lang="en-US" dirty="0"/>
              <a:t> </a:t>
            </a:r>
            <a:r>
              <a:rPr lang="tr-TR" dirty="0"/>
              <a:t>	</a:t>
            </a:r>
            <a:r>
              <a:rPr lang="en-US" dirty="0" err="1"/>
              <a:t>Tesauro</a:t>
            </a:r>
            <a:r>
              <a:rPr lang="en-US" dirty="0"/>
              <a:t>, G., Temporal </a:t>
            </a:r>
            <a:r>
              <a:rPr lang="en-US" dirty="0" err="1"/>
              <a:t>dierence</a:t>
            </a:r>
            <a:r>
              <a:rPr lang="en-US" dirty="0"/>
              <a:t> learning and td-gammon. Communications of the </a:t>
            </a:r>
            <a:r>
              <a:rPr lang="tr-TR" dirty="0"/>
              <a:t>		</a:t>
            </a:r>
            <a:r>
              <a:rPr lang="en-US" dirty="0"/>
              <a:t>ACM, 38,3(1995), pages 58</a:t>
            </a:r>
            <a:r>
              <a:rPr lang="tr-TR" dirty="0"/>
              <a:t>-</a:t>
            </a:r>
            <a:r>
              <a:rPr lang="en-US" dirty="0"/>
              <a:t>68.</a:t>
            </a:r>
            <a:endParaRPr lang="tr-TR" dirty="0"/>
          </a:p>
          <a:p>
            <a:pPr marL="109728" indent="0" algn="just">
              <a:buNone/>
            </a:pPr>
            <a:endParaRPr lang="tr-TR" dirty="0"/>
          </a:p>
          <a:p>
            <a:pPr marL="109728" indent="0" algn="just">
              <a:buNone/>
            </a:pPr>
            <a:r>
              <a:rPr lang="tr-TR" dirty="0"/>
              <a:t>[</a:t>
            </a:r>
            <a:r>
              <a:rPr lang="en-US" dirty="0"/>
              <a:t>MKS13</a:t>
            </a:r>
            <a:r>
              <a:rPr lang="tr-TR" dirty="0"/>
              <a:t>] 	Mnih, V., Kavukcuoglu, K., Silver, D., Graves, A., Antonoglou, I., Wierstra, D. and 			Riedmiller, M., Playing atari with deep reinforcement learning. arXiv preprint 			arXiv:1312.5602</a:t>
            </a:r>
          </a:p>
          <a:p>
            <a:pPr marL="109728" indent="0" algn="just">
              <a:buNone/>
            </a:pPr>
            <a:endParaRPr lang="tr-TR" dirty="0"/>
          </a:p>
          <a:p>
            <a:pPr marL="109728" indent="0" algn="just">
              <a:buNone/>
            </a:pPr>
            <a:endParaRPr lang="tr-TR" dirty="0"/>
          </a:p>
          <a:p>
            <a:pPr marL="109728" indent="0" algn="just">
              <a:buNone/>
            </a:pPr>
            <a:endParaRPr lang="tr-T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"/>
            <a:ext cx="10972800" cy="1066800"/>
          </a:xfrm>
        </p:spPr>
        <p:txBody>
          <a:bodyPr/>
          <a:lstStyle/>
          <a:p>
            <a:r>
              <a:rPr lang="tr-TR" dirty="0">
                <a:solidFill>
                  <a:srgbClr val="002E8A"/>
                </a:solidFill>
              </a:rPr>
              <a:t>References</a:t>
            </a:r>
            <a:endParaRPr lang="en-US" dirty="0">
              <a:solidFill>
                <a:srgbClr val="002E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2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0056"/>
            <a:ext cx="9228992" cy="4325112"/>
          </a:xfrm>
        </p:spPr>
        <p:txBody>
          <a:bodyPr>
            <a:normAutofit lnSpcReduction="10000"/>
          </a:bodyPr>
          <a:lstStyle/>
          <a:p>
            <a:r>
              <a:rPr lang="tr-TR" dirty="0"/>
              <a:t>Implementation POV</a:t>
            </a:r>
          </a:p>
          <a:p>
            <a:pPr lvl="1"/>
            <a:r>
              <a:rPr lang="tr-TR" dirty="0"/>
              <a:t>Hard to find SDK, let’s create the game from scratch </a:t>
            </a:r>
          </a:p>
          <a:p>
            <a:r>
              <a:rPr lang="tr-TR" dirty="0"/>
              <a:t>Abstracting the environment</a:t>
            </a:r>
          </a:p>
          <a:p>
            <a:pPr lvl="1"/>
            <a:r>
              <a:rPr lang="tr-TR" dirty="0"/>
              <a:t>Low-level, high-level, context-free</a:t>
            </a:r>
          </a:p>
          <a:p>
            <a:r>
              <a:rPr lang="tr-TR" dirty="0"/>
              <a:t>Performance measures</a:t>
            </a:r>
          </a:p>
          <a:p>
            <a:pPr lvl="1"/>
            <a:r>
              <a:rPr lang="tr-TR" dirty="0"/>
              <a:t>No hand labeled ground-truth set</a:t>
            </a:r>
          </a:p>
          <a:p>
            <a:pPr lvl="1"/>
            <a:endParaRPr lang="tr-TR" dirty="0"/>
          </a:p>
          <a:p>
            <a:r>
              <a:rPr lang="tr-TR" dirty="0"/>
              <a:t>Further challenges</a:t>
            </a:r>
          </a:p>
          <a:p>
            <a:pPr lvl="1"/>
            <a:r>
              <a:rPr lang="tr-TR" dirty="0"/>
              <a:t>Exploitation vs exploration</a:t>
            </a:r>
          </a:p>
          <a:p>
            <a:pPr lvl="1"/>
            <a:r>
              <a:rPr lang="tr-TR" dirty="0"/>
              <a:t>Many problems DL perspective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"/>
            <a:ext cx="10972800" cy="1066800"/>
          </a:xfrm>
        </p:spPr>
        <p:txBody>
          <a:bodyPr/>
          <a:lstStyle/>
          <a:p>
            <a:r>
              <a:rPr lang="tr-TR" dirty="0">
                <a:solidFill>
                  <a:srgbClr val="002E8A"/>
                </a:solidFill>
              </a:rPr>
              <a:t>Challenges</a:t>
            </a:r>
            <a:endParaRPr lang="en-US" dirty="0">
              <a:solidFill>
                <a:srgbClr val="002E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8358"/>
            <a:ext cx="9642232" cy="3091736"/>
          </a:xfrm>
        </p:spPr>
        <p:txBody>
          <a:bodyPr>
            <a:normAutofit/>
          </a:bodyPr>
          <a:lstStyle/>
          <a:p>
            <a:r>
              <a:rPr lang="en-US" dirty="0"/>
              <a:t>Reinforcement Learning to Play Mario</a:t>
            </a:r>
            <a:r>
              <a:rPr lang="tr-TR" dirty="0"/>
              <a:t> </a:t>
            </a:r>
            <a:r>
              <a:rPr lang="en-US" dirty="0"/>
              <a:t>[LYY12]</a:t>
            </a:r>
            <a:r>
              <a:rPr lang="tr-TR" dirty="0"/>
              <a:t> </a:t>
            </a:r>
          </a:p>
          <a:p>
            <a:r>
              <a:rPr lang="en-US" dirty="0"/>
              <a:t>High-</a:t>
            </a:r>
            <a:r>
              <a:rPr lang="tr-TR" dirty="0"/>
              <a:t>l</a:t>
            </a:r>
            <a:r>
              <a:rPr lang="en-US" dirty="0"/>
              <a:t>evel </a:t>
            </a:r>
            <a:r>
              <a:rPr lang="tr-TR" dirty="0"/>
              <a:t>Reinforcement Learning</a:t>
            </a:r>
            <a:r>
              <a:rPr lang="en-US" dirty="0"/>
              <a:t> in Strategy Games</a:t>
            </a:r>
            <a:r>
              <a:rPr lang="tr-TR" dirty="0"/>
              <a:t> [AmS10]</a:t>
            </a:r>
          </a:p>
          <a:p>
            <a:endParaRPr lang="tr-TR" dirty="0"/>
          </a:p>
          <a:p>
            <a:r>
              <a:rPr lang="en-US" dirty="0">
                <a:solidFill>
                  <a:srgbClr val="002060"/>
                </a:solidFill>
              </a:rPr>
              <a:t>Temporal Difference Learning and TD-Gammon</a:t>
            </a:r>
            <a:r>
              <a:rPr lang="tr-TR" dirty="0">
                <a:solidFill>
                  <a:srgbClr val="002060"/>
                </a:solidFill>
              </a:rPr>
              <a:t> [Tes95]</a:t>
            </a:r>
          </a:p>
          <a:p>
            <a:endParaRPr lang="tr-TR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Playing Atari with </a:t>
            </a:r>
            <a:r>
              <a:rPr lang="tr-TR" dirty="0">
                <a:solidFill>
                  <a:srgbClr val="FF0000"/>
                </a:solidFill>
              </a:rPr>
              <a:t>Reinforcement Learning [MKS13]</a:t>
            </a:r>
          </a:p>
          <a:p>
            <a:pPr marL="109728" indent="0">
              <a:buNone/>
            </a:pPr>
            <a:endParaRPr lang="tr-TR" dirty="0">
              <a:solidFill>
                <a:srgbClr val="FF0000"/>
              </a:solidFill>
            </a:endParaRPr>
          </a:p>
          <a:p>
            <a:pPr marL="109728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"/>
            <a:ext cx="10972800" cy="1066800"/>
          </a:xfrm>
        </p:spPr>
        <p:txBody>
          <a:bodyPr/>
          <a:lstStyle/>
          <a:p>
            <a:r>
              <a:rPr lang="tr-TR" dirty="0">
                <a:solidFill>
                  <a:srgbClr val="002E8A"/>
                </a:solidFill>
              </a:rPr>
              <a:t>Outline</a:t>
            </a:r>
            <a:endParaRPr lang="en-US" dirty="0">
              <a:solidFill>
                <a:srgbClr val="002E8A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095" y="1548358"/>
            <a:ext cx="290147" cy="28653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94731" y="2750215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/>
              <a:t>4 articles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5301574"/>
            <a:ext cx="79474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60" lvl="0" indent="-256032">
              <a:spcBef>
                <a:spcPts val="300"/>
              </a:spcBef>
              <a:buClr>
                <a:srgbClr val="A5AB81"/>
              </a:buClr>
              <a:buFont typeface="Georgia"/>
              <a:buChar char="•"/>
            </a:pPr>
            <a:r>
              <a:rPr lang="tr-TR" sz="2800" dirty="0">
                <a:solidFill>
                  <a:srgbClr val="000000"/>
                </a:solidFill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"/>
            <a:ext cx="10972800" cy="1066800"/>
          </a:xfrm>
        </p:spPr>
        <p:txBody>
          <a:bodyPr/>
          <a:lstStyle/>
          <a:p>
            <a:r>
              <a:rPr lang="en-US" dirty="0">
                <a:solidFill>
                  <a:srgbClr val="002E8A"/>
                </a:solidFill>
              </a:rPr>
              <a:t>Reinforcement Learning to Play Mario [LYY12]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548357"/>
            <a:ext cx="9642232" cy="5105361"/>
          </a:xfrm>
        </p:spPr>
        <p:txBody>
          <a:bodyPr>
            <a:normAutofit/>
          </a:bodyPr>
          <a:lstStyle/>
          <a:p>
            <a:r>
              <a:rPr lang="tr-TR" dirty="0"/>
              <a:t>Low-level</a:t>
            </a:r>
            <a:endParaRPr lang="tr-TR" dirty="0">
              <a:solidFill>
                <a:srgbClr val="FF0000"/>
              </a:solidFill>
            </a:endParaRPr>
          </a:p>
          <a:p>
            <a:pPr marL="109728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0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0" y="2324100"/>
            <a:ext cx="9228138" cy="4325938"/>
          </a:xfrm>
        </p:spPr>
        <p:txBody>
          <a:bodyPr>
            <a:normAutofit/>
          </a:bodyPr>
          <a:lstStyle/>
          <a:p>
            <a:r>
              <a:rPr lang="tr-TR" dirty="0"/>
              <a:t>States</a:t>
            </a:r>
          </a:p>
          <a:p>
            <a:r>
              <a:rPr lang="tr-TR" dirty="0"/>
              <a:t>Actions</a:t>
            </a:r>
          </a:p>
          <a:p>
            <a:r>
              <a:rPr lang="tr-TR" dirty="0"/>
              <a:t>Reward function</a:t>
            </a:r>
          </a:p>
          <a:p>
            <a:r>
              <a:rPr lang="tr-TR" dirty="0"/>
              <a:t>Tuning parameters</a:t>
            </a:r>
          </a:p>
          <a:p>
            <a:pPr lvl="1"/>
            <a:r>
              <a:rPr lang="tr-TR" dirty="0"/>
              <a:t>Discount factor</a:t>
            </a:r>
          </a:p>
          <a:p>
            <a:pPr lvl="1"/>
            <a:r>
              <a:rPr lang="tr-TR" dirty="0"/>
              <a:t>Decreasing learning rate</a:t>
            </a:r>
          </a:p>
          <a:p>
            <a:pPr lvl="1"/>
            <a:endParaRPr lang="tr-TR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41" y="374449"/>
            <a:ext cx="9691733" cy="366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5" t="196" r="18769" b="12890"/>
          <a:stretch/>
        </p:blipFill>
        <p:spPr>
          <a:xfrm>
            <a:off x="8012087" y="1711569"/>
            <a:ext cx="3731187" cy="39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"/>
            <a:ext cx="10972800" cy="1066800"/>
          </a:xfrm>
        </p:spPr>
        <p:txBody>
          <a:bodyPr/>
          <a:lstStyle/>
          <a:p>
            <a:r>
              <a:rPr lang="en-US" dirty="0">
                <a:solidFill>
                  <a:srgbClr val="002E8A"/>
                </a:solidFill>
              </a:rPr>
              <a:t>Reinforcement Learning to Play Mario [LYY12] </a:t>
            </a:r>
          </a:p>
        </p:txBody>
      </p:sp>
      <p:pic>
        <p:nvPicPr>
          <p:cNvPr id="6" name="mari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5101" y="1333500"/>
            <a:ext cx="6861798" cy="516912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572" y="1250314"/>
            <a:ext cx="7694870" cy="514317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0" y="2151808"/>
            <a:ext cx="3770572" cy="233513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Four measures</a:t>
            </a:r>
          </a:p>
          <a:p>
            <a:pPr lvl="1"/>
            <a:r>
              <a:rPr lang="tr-TR" dirty="0"/>
              <a:t>Composite score</a:t>
            </a:r>
          </a:p>
          <a:p>
            <a:pPr lvl="1"/>
            <a:r>
              <a:rPr lang="tr-TR" dirty="0"/>
              <a:t>Winning probability</a:t>
            </a:r>
          </a:p>
          <a:p>
            <a:pPr lvl="1"/>
            <a:r>
              <a:rPr lang="tr-TR" dirty="0"/>
              <a:t>% of Monster killed</a:t>
            </a:r>
          </a:p>
          <a:p>
            <a:pPr lvl="1"/>
            <a:r>
              <a:rPr lang="tr-TR" dirty="0"/>
              <a:t>Time spent</a:t>
            </a:r>
          </a:p>
          <a:p>
            <a:pPr lvl="1"/>
            <a:endParaRPr lang="tr-TR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2151807"/>
            <a:ext cx="3770572" cy="28773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Four measures</a:t>
            </a:r>
          </a:p>
          <a:p>
            <a:pPr lvl="1"/>
            <a:r>
              <a:rPr lang="tr-TR" dirty="0">
                <a:solidFill>
                  <a:srgbClr val="FF0000"/>
                </a:solidFill>
              </a:rPr>
              <a:t>Composite score</a:t>
            </a:r>
          </a:p>
          <a:p>
            <a:pPr lvl="2"/>
            <a:r>
              <a:rPr lang="tr-TR" dirty="0">
                <a:solidFill>
                  <a:srgbClr val="002060"/>
                </a:solidFill>
              </a:rPr>
              <a:t>Win status</a:t>
            </a:r>
          </a:p>
          <a:p>
            <a:pPr lvl="2"/>
            <a:r>
              <a:rPr lang="tr-TR" dirty="0">
                <a:solidFill>
                  <a:srgbClr val="002060"/>
                </a:solidFill>
              </a:rPr>
              <a:t>Kills in total</a:t>
            </a:r>
          </a:p>
          <a:p>
            <a:pPr lvl="2"/>
            <a:r>
              <a:rPr lang="tr-TR" dirty="0">
                <a:solidFill>
                  <a:srgbClr val="002060"/>
                </a:solidFill>
              </a:rPr>
              <a:t>Distance passed</a:t>
            </a:r>
          </a:p>
          <a:p>
            <a:pPr lvl="2"/>
            <a:r>
              <a:rPr lang="tr-TR" dirty="0">
                <a:solidFill>
                  <a:srgbClr val="002060"/>
                </a:solidFill>
              </a:rPr>
              <a:t>Time spent in frames</a:t>
            </a:r>
          </a:p>
          <a:p>
            <a:pPr lvl="2"/>
            <a:endParaRPr lang="tr-TR" dirty="0"/>
          </a:p>
          <a:p>
            <a:pPr marL="411480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629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/>
      <p:bldP spid="9" grpId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94" y="354249"/>
            <a:ext cx="11971506" cy="1066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E8A"/>
                </a:solidFill>
              </a:rPr>
              <a:t>High-level Reinforcement Learning in Strategy Games [AmS10]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3493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494" y="354249"/>
            <a:ext cx="11971506" cy="1066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E8A"/>
                </a:solidFill>
              </a:rPr>
              <a:t>High-level Reinforcement Learning in Strategy Games [AmS10]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967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4,99441"/>
  <p:tag name="LATEXADDIN" val="\documentclass{article}&#10;\usepackage{amsmath}&#10;\pagestyle{empty}&#10;\begin{document}&#10;&#10;\}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,9839"/>
  <p:tag name="ORIGINALWIDTH" val="3406,824"/>
  <p:tag name="LATEXADDIN" val="\documentclass{article}&#10;\usepackage{amsmath}&#10;\pagestyle{empty}&#10;\begin{document}&#10;&#10;\begin{align*}&#10;Q(s_t, a_t) \leftarrow &#10;(1 - a_{s,a}) Q(s_t, a_t) + &#10;a_{s,a}(r + \gamma max(Q(s_{t+1}, a_{t+1}))) \label{eq:mario}&#10;\end{align*}&#10;&#10;&#10;\end{document}"/>
  <p:tag name="IGUANATEXSIZE" val="28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38,9576"/>
  <p:tag name="LATEXADDIN" val="\documentclass{article}&#10;\usepackage{amsmath}&#10;\pagestyle{empty}&#10;\begin{document}&#10;&#10;&#10;TD($\lambda$)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4,99441"/>
  <p:tag name="LATEXADDIN" val="\documentclass{article}&#10;\usepackage{amsmath}&#10;\usepackage{color}&#10;\pagestyle{empty}&#10;\pagecolor{red}&#10;\begin{document}&#10;&#10;\textcolor{red}{\}}&#10;&#10;&#10;\end{document}"/>
  <p:tag name="IGUANATEXSIZE" val="28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20,585"/>
  <p:tag name="LATEXADDIN" val="\documentclass{article}&#10;\usepackage{amsmath}&#10;\pagestyle{empty}&#10;\begin{document}&#10;&#10;&#10;$\epsilon$-greedy action selection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Custom 3">
      <a:dk1>
        <a:sysClr val="windowText" lastClr="000000"/>
      </a:dk1>
      <a:lt1>
        <a:sysClr val="window" lastClr="FFFFFF"/>
      </a:lt1>
      <a:dk2>
        <a:srgbClr val="000000"/>
      </a:dk2>
      <a:lt2>
        <a:srgbClr val="EBDDC3"/>
      </a:lt2>
      <a:accent1>
        <a:srgbClr val="345D7E"/>
      </a:accent1>
      <a:accent2>
        <a:srgbClr val="7B3C16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" id="{9308F140-5CDC-477D-BC4D-9C1906451284}" vid="{11C5112C-663B-4E6D-9D3D-2361F8FA32D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0</TotalTime>
  <Words>1361</Words>
  <Application>Microsoft Office PowerPoint</Application>
  <PresentationFormat>Widescreen</PresentationFormat>
  <Paragraphs>186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Georgia</vt:lpstr>
      <vt:lpstr>Wingdings 2</vt:lpstr>
      <vt:lpstr>Training presentation</vt:lpstr>
      <vt:lpstr>Reinforcement Learning in Games</vt:lpstr>
      <vt:lpstr>Motivation</vt:lpstr>
      <vt:lpstr>Challenges</vt:lpstr>
      <vt:lpstr>Outline</vt:lpstr>
      <vt:lpstr>Reinforcement Learning to Play Mario [LYY12] </vt:lpstr>
      <vt:lpstr>PowerPoint Presentation</vt:lpstr>
      <vt:lpstr>Reinforcement Learning to Play Mario [LYY12] </vt:lpstr>
      <vt:lpstr>High-level Reinforcement Learning in Strategy Games [AmS10]</vt:lpstr>
      <vt:lpstr>High-level Reinforcement Learning in Strategy Games [AmS10]</vt:lpstr>
      <vt:lpstr>High-level Reinforcement Learning in Strategy Games [AmS10]</vt:lpstr>
      <vt:lpstr>Temporal Difference Learning and TD-Gammon [Tes95]</vt:lpstr>
      <vt:lpstr>PowerPoint Presentation</vt:lpstr>
      <vt:lpstr>Temporal Difference Learning and TD-Gammon [Tes95]</vt:lpstr>
      <vt:lpstr>Temporal Difference Learning and TD-Gammon [Tes95]</vt:lpstr>
      <vt:lpstr>Playing Atari with Reinforcement Learning [MKS13]</vt:lpstr>
      <vt:lpstr>PowerPoint Presentation</vt:lpstr>
      <vt:lpstr>Playing Atari with Reinforcement Learning [MKS13]</vt:lpstr>
      <vt:lpstr>Some problems</vt:lpstr>
      <vt:lpstr>Conclusion - What to expect next?</vt:lpstr>
      <vt:lpstr>Thank you for listening!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2017-02-14T19:24:51Z</dcterms:created>
  <dcterms:modified xsi:type="dcterms:W3CDTF">2017-04-08T22:05:16Z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